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9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0" r:id="rId11"/>
    <p:sldId id="265" r:id="rId12"/>
    <p:sldId id="266" r:id="rId13"/>
    <p:sldId id="267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3" r:id="rId30"/>
    <p:sldId id="292" r:id="rId31"/>
    <p:sldId id="294" r:id="rId32"/>
    <p:sldId id="295" r:id="rId33"/>
    <p:sldId id="268" r:id="rId34"/>
    <p:sldId id="269" r:id="rId35"/>
    <p:sldId id="270" r:id="rId36"/>
    <p:sldId id="271" r:id="rId37"/>
    <p:sldId id="272" r:id="rId38"/>
    <p:sldId id="273" r:id="rId39"/>
    <p:sldId id="274" r:id="rId40"/>
    <p:sldId id="27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0BDE9-533B-4BA9-85AA-6726A9AD274D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2148A-1B4D-4963-AB8C-2CC11817C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2148A-1B4D-4963-AB8C-2CC11817C2E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953D-0C7D-41C8-A298-D854E55C8811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2CFB-F13A-4C21-AC28-4387CF3BF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953D-0C7D-41C8-A298-D854E55C8811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2CFB-F13A-4C21-AC28-4387CF3BF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953D-0C7D-41C8-A298-D854E55C8811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2CFB-F13A-4C21-AC28-4387CF3BF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953D-0C7D-41C8-A298-D854E55C8811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2CFB-F13A-4C21-AC28-4387CF3BF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953D-0C7D-41C8-A298-D854E55C8811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2CFB-F13A-4C21-AC28-4387CF3BF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953D-0C7D-41C8-A298-D854E55C8811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2CFB-F13A-4C21-AC28-4387CF3BF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953D-0C7D-41C8-A298-D854E55C8811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2CFB-F13A-4C21-AC28-4387CF3BF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953D-0C7D-41C8-A298-D854E55C8811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2CFB-F13A-4C21-AC28-4387CF3BF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953D-0C7D-41C8-A298-D854E55C8811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2CFB-F13A-4C21-AC28-4387CF3BF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953D-0C7D-41C8-A298-D854E55C8811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2CFB-F13A-4C21-AC28-4387CF3BF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953D-0C7D-41C8-A298-D854E55C8811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02CFB-F13A-4C21-AC28-4387CF3BF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A953D-0C7D-41C8-A298-D854E55C8811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02CFB-F13A-4C21-AC28-4387CF3BFC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76400"/>
            <a:ext cx="7772400" cy="2689225"/>
          </a:xfrm>
        </p:spPr>
        <p:txBody>
          <a:bodyPr>
            <a:normAutofit/>
          </a:bodyPr>
          <a:lstStyle/>
          <a:p>
            <a:r>
              <a:rPr lang="sr-Cyrl-CS" sz="2700" b="1" dirty="0" smtClean="0">
                <a:latin typeface="Times New Roman" pitchFamily="18" charset="0"/>
                <a:cs typeface="Times New Roman" pitchFamily="18" charset="0"/>
              </a:rPr>
              <a:t>Осма недеља наставе, </a:t>
            </a:r>
            <a:r>
              <a:rPr lang="fr-FR" sz="2700" b="1" dirty="0" smtClean="0">
                <a:latin typeface="Times New Roman" pitchFamily="18" charset="0"/>
                <a:cs typeface="Times New Roman" pitchFamily="18" charset="0"/>
              </a:rPr>
              <a:t>В09 ТОКСИКОЛОГИЈА – КЛИНИЧКИ, ЕКОЛОШКИ И ЕКСПЕРИМЕНТАЛНИ АСПЕКТИ</a:t>
            </a:r>
            <a:r>
              <a:rPr lang="en-US" sz="2700" b="1" dirty="0" smtClean="0">
                <a:latin typeface="Comic Sans MS" pitchFamily="66" charset="0"/>
              </a:rPr>
              <a:t/>
            </a:r>
            <a:br>
              <a:rPr lang="en-US" sz="2700" b="1" dirty="0" smtClean="0">
                <a:latin typeface="Comic Sans MS" pitchFamily="66" charset="0"/>
              </a:rPr>
            </a:br>
            <a:r>
              <a:rPr lang="sr-Cyrl-CS" b="1" dirty="0" smtClean="0">
                <a:latin typeface="Comic Sans MS" pitchFamily="66" charset="0"/>
              </a:rPr>
              <a:t/>
            </a:r>
            <a:br>
              <a:rPr lang="sr-Cyrl-CS" b="1" dirty="0" smtClean="0">
                <a:latin typeface="Comic Sans MS" pitchFamily="66" charset="0"/>
              </a:rPr>
            </a:br>
            <a:r>
              <a:rPr lang="sr-Cyrl-CS" sz="1800" dirty="0" smtClean="0">
                <a:latin typeface="Arial" pitchFamily="34" charset="0"/>
                <a:cs typeface="Arial" pitchFamily="34" charset="0"/>
              </a:rPr>
              <a:t>проф. Слободан Јанковић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>
              <a:buNone/>
            </a:pPr>
            <a:r>
              <a:rPr lang="sr-Cyrl-CS" b="1" smtClean="0">
                <a:latin typeface="Arial" pitchFamily="34" charset="0"/>
                <a:cs typeface="Arial" pitchFamily="34" charset="0"/>
              </a:rPr>
              <a:t>Аналгетички ефекат 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се постиже дејством агониста превенствено на     </a:t>
            </a:r>
            <a:r>
              <a:rPr lang="el-GR" smtClean="0">
                <a:latin typeface="Arial" pitchFamily="34" charset="0"/>
                <a:cs typeface="Arial" pitchFamily="34" charset="0"/>
              </a:rPr>
              <a:t>μ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-рецепторе, којих највише има у мозгу, док </a:t>
            </a:r>
            <a:r>
              <a:rPr lang="el-GR" smtClean="0">
                <a:latin typeface="Arial" pitchFamily="34" charset="0"/>
                <a:cs typeface="Arial" pitchFamily="34" charset="0"/>
              </a:rPr>
              <a:t>κ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 и </a:t>
            </a:r>
            <a:r>
              <a:rPr lang="el-GR" smtClean="0">
                <a:latin typeface="Arial" pitchFamily="34" charset="0"/>
                <a:cs typeface="Arial" pitchFamily="34" charset="0"/>
              </a:rPr>
              <a:t>δ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-рецептори углавном смањују активност путева који преносе информације о болу до ЦНС-а (спинална аналгезија).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КЛИНИЧКИ ЗНАЧАЈНА ДЕЈСТВА ОПИОИДА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534400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r-Cyrl-CS" smtClean="0">
                <a:latin typeface="Comic Sans MS" pitchFamily="66" charset="0"/>
              </a:rPr>
              <a:t>2. 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Дејства на респираторни систем: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смањење броја и/или дубине респирација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респираторна депресија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акутно оштећење плућа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бронхоконстрикција код астматичара</a:t>
            </a:r>
          </a:p>
          <a:p>
            <a:pPr lvl="1">
              <a:buClr>
                <a:schemeClr val="tx1"/>
              </a:buClr>
              <a:buNone/>
            </a:pPr>
            <a:endParaRPr lang="sr-Cyrl-CS" sz="17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3. Дејства на око: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миоза</a:t>
            </a:r>
          </a:p>
          <a:p>
            <a:pPr lvl="1">
              <a:buClr>
                <a:schemeClr val="tx1"/>
              </a:buClr>
              <a:buNone/>
            </a:pPr>
            <a:endParaRPr lang="sr-Cyrl-CS" sz="17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4. Дејство на кожу: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свраб, црвенило (хистамин)</a:t>
            </a:r>
          </a:p>
          <a:p>
            <a:pPr lvl="1">
              <a:buClr>
                <a:schemeClr val="tx1"/>
              </a:buClr>
              <a:buNone/>
            </a:pPr>
            <a:endParaRPr lang="sr-Cyrl-CS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КЛИНИЧКИ ЗНАЧАЈНА ДЕЈСТВА ОПИОИДА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53440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CS" sz="3000" smtClean="0">
                <a:latin typeface="Arial" pitchFamily="34" charset="0"/>
                <a:cs typeface="Arial" pitchFamily="34" charset="0"/>
              </a:rPr>
              <a:t>5. Дејства на дигестивни тракт: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опстипација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повећање притиска у билијарном тракту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смањење гастричне секреције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повећање тонуса аналног сфинктера</a:t>
            </a:r>
          </a:p>
          <a:p>
            <a:pPr lvl="1">
              <a:buClr>
                <a:schemeClr val="tx1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  <a:buNone/>
            </a:pPr>
            <a:r>
              <a:rPr lang="sr-Cyrl-CS" sz="3000" smtClean="0">
                <a:latin typeface="Arial" pitchFamily="34" charset="0"/>
                <a:cs typeface="Arial" pitchFamily="34" charset="0"/>
              </a:rPr>
              <a:t>6. Дејства на ендокрине жлезде: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повећано ослобађање АДХ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повећано ослобађање пролактина</a:t>
            </a:r>
          </a:p>
          <a:p>
            <a:pPr lvl="1">
              <a:buClr>
                <a:schemeClr val="tx1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  <a:buNone/>
            </a:pPr>
            <a:r>
              <a:rPr lang="sr-Cyrl-CS" sz="3000" smtClean="0">
                <a:latin typeface="Arial" pitchFamily="34" charset="0"/>
                <a:cs typeface="Arial" pitchFamily="34" charset="0"/>
              </a:rPr>
              <a:t>7. Имуносупресивно дејство</a:t>
            </a:r>
          </a:p>
          <a:p>
            <a:pPr lvl="1">
              <a:buClr>
                <a:schemeClr val="tx1"/>
              </a:buClr>
              <a:buNone/>
            </a:pPr>
            <a:endParaRPr lang="sr-Cyrl-CS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КЛИНИЧКИ ЗНАЧАЈНА ДЕЈСТВА ОПИОИДА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5344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r-Cyrl-CS" smtClean="0">
                <a:latin typeface="Comic Sans MS" pitchFamily="66" charset="0"/>
              </a:rPr>
              <a:t>8. </a:t>
            </a:r>
            <a:r>
              <a:rPr lang="sr-Cyrl-CS" sz="3000" smtClean="0">
                <a:latin typeface="Arial" pitchFamily="34" charset="0"/>
                <a:cs typeface="Arial" pitchFamily="34" charset="0"/>
              </a:rPr>
              <a:t>Дејства на уринарни тракт: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отежано мокрење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ретенција урина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уретерални спазам</a:t>
            </a:r>
          </a:p>
          <a:p>
            <a:pPr lvl="1">
              <a:buClr>
                <a:schemeClr val="tx1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9. </a:t>
            </a:r>
            <a:r>
              <a:rPr lang="sr-Cyrl-CS" sz="3000" smtClean="0">
                <a:latin typeface="Arial" pitchFamily="34" charset="0"/>
                <a:cs typeface="Arial" pitchFamily="34" charset="0"/>
              </a:rPr>
              <a:t>Дејства на КВС: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периферна вазодилатација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ортостатска хипотензија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брадикардија</a:t>
            </a:r>
          </a:p>
          <a:p>
            <a:pPr lvl="1">
              <a:buClr>
                <a:schemeClr val="tx1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  <a:buNone/>
            </a:pPr>
            <a:r>
              <a:rPr lang="sr-Cyrl-CS" sz="3000" smtClean="0">
                <a:latin typeface="Arial" pitchFamily="34" charset="0"/>
                <a:cs typeface="Arial" pitchFamily="34" charset="0"/>
              </a:rPr>
              <a:t>10. Ослобађање хистамина </a:t>
            </a:r>
            <a:r>
              <a:rPr lang="sr-Cyrl-CS" sz="2600" smtClean="0">
                <a:latin typeface="Arial" pitchFamily="34" charset="0"/>
                <a:cs typeface="Arial" pitchFamily="34" charset="0"/>
              </a:rPr>
              <a:t>(свраб, црвенило коже)</a:t>
            </a:r>
          </a:p>
          <a:p>
            <a:pPr lvl="1">
              <a:buClr>
                <a:schemeClr val="tx1"/>
              </a:buClr>
              <a:buNone/>
            </a:pPr>
            <a:endParaRPr lang="sr-Cyrl-CS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КАРАКТЕРИСТИКЕ ОПИОИДА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534400" cy="4525963"/>
          </a:xfrm>
        </p:spPr>
        <p:txBody>
          <a:bodyPr>
            <a:normAutofit lnSpcReduction="10000"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Опиоиди се добро апсорбују из дигестивног тракта и продиру у сва ткива (укључујући ЦНС и плаценту)</a:t>
            </a:r>
          </a:p>
          <a:p>
            <a:pPr>
              <a:buClr>
                <a:srgbClr val="C00000"/>
              </a:buClr>
              <a:buNone/>
            </a:pPr>
            <a:endParaRPr lang="sr-Cyrl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Опиоиди са великим афинитетом за μ-рецепторе после дуже примене доводе до психофизичке зависности и толеранције (потребно је повећавати дозу да би лек деловао)</a:t>
            </a:r>
          </a:p>
          <a:p>
            <a:pPr>
              <a:buClr>
                <a:srgbClr val="C00000"/>
              </a:buClr>
              <a:buNone/>
            </a:pPr>
            <a:endParaRPr lang="sr-Cyrl-CS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КАРАКТЕРИСТИКЕ ОПИОИДА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534400" cy="4525963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Код опиоида се развија „укрштена толеранција″.</a:t>
            </a:r>
          </a:p>
          <a:p>
            <a:pPr>
              <a:buClr>
                <a:srgbClr val="C00000"/>
              </a:buClr>
              <a:buNone/>
            </a:pPr>
            <a:endParaRPr lang="sr-Cyrl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„Унутрашња активност″ није иста код свих опиоида. Некима је потребан велики број рецептора (нпр. морфин), другима мањи (нпр. фентанил). Зато особа толерантна на морфин још увек реагује на фентанил.</a:t>
            </a:r>
          </a:p>
          <a:p>
            <a:pPr>
              <a:buClr>
                <a:srgbClr val="C00000"/>
              </a:buClr>
              <a:buNone/>
            </a:pPr>
            <a:endParaRPr lang="sr-Cyrl-CS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КАРАКТЕРИСТИКЕ ОПИОИДА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763000" cy="4525963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Апстиненцијални синдром почиње 6-12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h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 по прекиду примене опиоида, најјачи је после 48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h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 и траје око 7 дана.</a:t>
            </a:r>
          </a:p>
          <a:p>
            <a:pPr>
              <a:buClr>
                <a:srgbClr val="C00000"/>
              </a:buClr>
              <a:buNone/>
            </a:pPr>
            <a:endParaRPr lang="sr-Cyrl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Лечење зависности: прелази се на дугоделујући опиоид (метадон или </a:t>
            </a:r>
            <a:endParaRPr lang="sr-Latn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mtClean="0">
                <a:latin typeface="Arial" pitchFamily="34" charset="0"/>
                <a:cs typeface="Arial" pitchFamily="34" charset="0"/>
              </a:rPr>
              <a:t>	L-</a:t>
            </a:r>
            <a:r>
              <a:rPr lang="el-GR" smtClean="0">
                <a:latin typeface="Arial" pitchFamily="34" charset="0"/>
                <a:ea typeface="MS Mincho"/>
                <a:cs typeface="Arial" pitchFamily="34" charset="0"/>
              </a:rPr>
              <a:t>α</a:t>
            </a:r>
            <a:r>
              <a:rPr lang="sr-Cyrl-CS" smtClean="0">
                <a:latin typeface="Arial" pitchFamily="34" charset="0"/>
                <a:ea typeface="MS Mincho"/>
                <a:cs typeface="Arial" pitchFamily="34" charset="0"/>
              </a:rPr>
              <a:t>-ацетил-метадол (</a:t>
            </a:r>
            <a:r>
              <a:rPr lang="sr-Latn-CS" smtClean="0">
                <a:latin typeface="Arial" pitchFamily="34" charset="0"/>
                <a:ea typeface="MS Mincho"/>
                <a:cs typeface="Arial" pitchFamily="34" charset="0"/>
              </a:rPr>
              <a:t>LAAM)</a:t>
            </a:r>
            <a:r>
              <a:rPr lang="sr-Cyrl-CS" smtClean="0">
                <a:latin typeface="Arial" pitchFamily="34" charset="0"/>
                <a:ea typeface="MS Mincho"/>
                <a:cs typeface="Arial" pitchFamily="34" charset="0"/>
              </a:rPr>
              <a:t>, уз постепено смањивање дозе, до укидања.</a:t>
            </a:r>
            <a:endParaRPr lang="sr-Cyrl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sr-Cyrl-CS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КАРАКТЕРИСТИКЕ ОПИОИДА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295400"/>
          <a:ext cx="9144000" cy="521208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447800"/>
                <a:gridCol w="1600200"/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sr-Cyrl-CS" smtClean="0"/>
                        <a:t>Хемијска</a:t>
                      </a:r>
                    </a:p>
                    <a:p>
                      <a:r>
                        <a:rPr lang="sr-Cyrl-CS" smtClean="0"/>
                        <a:t>група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Снажни агонисти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Умерени до благи агонисти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Агонисти/</a:t>
                      </a:r>
                    </a:p>
                    <a:p>
                      <a:r>
                        <a:rPr lang="sr-Cyrl-CS" smtClean="0"/>
                        <a:t>антагонисти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Антагонисти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Антитусици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CS" smtClean="0"/>
                        <a:t>Фенантрени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Морфин</a:t>
                      </a:r>
                    </a:p>
                    <a:p>
                      <a:r>
                        <a:rPr lang="sr-Cyrl-CS" smtClean="0"/>
                        <a:t>Оксиморфин</a:t>
                      </a:r>
                    </a:p>
                    <a:p>
                      <a:r>
                        <a:rPr lang="sr-Cyrl-CS" smtClean="0"/>
                        <a:t>Хидроморфон</a:t>
                      </a:r>
                    </a:p>
                    <a:p>
                      <a:r>
                        <a:rPr lang="sr-Cyrl-CS" smtClean="0"/>
                        <a:t>Хероин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Кодеин</a:t>
                      </a:r>
                    </a:p>
                    <a:p>
                      <a:r>
                        <a:rPr lang="sr-Cyrl-CS" smtClean="0"/>
                        <a:t>Оксикодон</a:t>
                      </a:r>
                    </a:p>
                    <a:p>
                      <a:r>
                        <a:rPr lang="sr-Cyrl-CS" smtClean="0"/>
                        <a:t>Хидрокодон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Бупренорфин</a:t>
                      </a:r>
                    </a:p>
                    <a:p>
                      <a:r>
                        <a:rPr lang="sr-Cyrl-CS" smtClean="0"/>
                        <a:t>Налбуфин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Налоксон</a:t>
                      </a:r>
                    </a:p>
                    <a:p>
                      <a:r>
                        <a:rPr lang="sr-Cyrl-CS" smtClean="0"/>
                        <a:t>Налтрексон</a:t>
                      </a:r>
                    </a:p>
                    <a:p>
                      <a:r>
                        <a:rPr lang="sr-Cyrl-CS" smtClean="0"/>
                        <a:t>Налмефен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Кодеин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CS" smtClean="0"/>
                        <a:t>Фенилхептиламини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Метадон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Пропоксифен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Буторфанол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Левопропоксифен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CS" smtClean="0"/>
                        <a:t>Фенилпиперидини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Меперидин</a:t>
                      </a:r>
                    </a:p>
                    <a:p>
                      <a:r>
                        <a:rPr lang="sr-Cyrl-CS" smtClean="0"/>
                        <a:t>Фентанил</a:t>
                      </a:r>
                    </a:p>
                    <a:p>
                      <a:r>
                        <a:rPr lang="sr-Cyrl-CS" smtClean="0"/>
                        <a:t>Суфентанил</a:t>
                      </a:r>
                    </a:p>
                    <a:p>
                      <a:r>
                        <a:rPr lang="sr-Cyrl-CS" smtClean="0"/>
                        <a:t>Алфентанил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Лоперамид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CS" smtClean="0"/>
                        <a:t>Морфинани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Леворфанол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Декстрометорфон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CS" smtClean="0"/>
                        <a:t>Бензоморфани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CS" smtClean="0"/>
                        <a:t>Пентазоцин</a:t>
                      </a:r>
                    </a:p>
                    <a:p>
                      <a:r>
                        <a:rPr lang="sr-Cyrl-CS" smtClean="0"/>
                        <a:t>Дезоцин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СНАЖНИ АГОНИСТИ: МОРФИН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763000" cy="5334000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Златни стандард</a:t>
            </a:r>
          </a:p>
          <a:p>
            <a:pPr>
              <a:buClr>
                <a:srgbClr val="C00000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Дозирање: 10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 sc/im 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на 6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h</a:t>
            </a:r>
            <a:endParaRPr lang="sr-Cyrl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Примена: може се применити 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sc, im, iv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, епидурално и перорално (али у виду капсула или ретардних таблета, због брзе разградње при првом проласку кроз јетру)</a:t>
            </a:r>
          </a:p>
          <a:p>
            <a:pPr>
              <a:buClr>
                <a:srgbClr val="C00000"/>
              </a:buClr>
              <a:buNone/>
            </a:pPr>
            <a:endParaRPr lang="sr-Latn-CS" sz="15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Индикације: јак бол, плућни едем, инфаркт миокарда, премедикација код већих операција</a:t>
            </a:r>
          </a:p>
          <a:p>
            <a:pPr>
              <a:buClr>
                <a:srgbClr val="C00000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Контраиндикације: повреде ЦНСа, порођај, пацијенти који су узели седативе, неуролептике, алкохол или кортикостероиде</a:t>
            </a:r>
            <a:endParaRPr lang="sr-Latn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Latn-CS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СНАЖНИ АГОНИСТИ: ХЕРОИН</a:t>
            </a:r>
            <a:br>
              <a:rPr lang="sr-Cyrl-CS" sz="3600" b="1" smtClean="0">
                <a:latin typeface="Arial" pitchFamily="34" charset="0"/>
                <a:cs typeface="Arial" pitchFamily="34" charset="0"/>
              </a:rPr>
            </a:br>
            <a:r>
              <a:rPr lang="sr-Cyrl-CS" sz="3600" b="1" smtClean="0">
                <a:latin typeface="Arial" pitchFamily="34" charset="0"/>
                <a:cs typeface="Arial" pitchFamily="34" charset="0"/>
              </a:rPr>
              <a:t>(диацетилморфин, диаморф)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763000" cy="4953000"/>
          </a:xfrm>
        </p:spPr>
        <p:txBody>
          <a:bodyPr>
            <a:noAutofit/>
          </a:bodyPr>
          <a:lstStyle/>
          <a:p>
            <a:pPr>
              <a:buClr>
                <a:srgbClr val="C00000"/>
              </a:buClr>
            </a:pPr>
            <a:r>
              <a:rPr lang="sr-Cyrl-CS" sz="2200" smtClean="0">
                <a:latin typeface="Arial" pitchFamily="34" charset="0"/>
                <a:cs typeface="Arial" pitchFamily="34" charset="0"/>
              </a:rPr>
              <a:t>Дериват морфина, веће липосолубилности, потентнији аналгетик и израженијег еуфоричног дејства</a:t>
            </a:r>
          </a:p>
          <a:p>
            <a:pPr>
              <a:buClr>
                <a:srgbClr val="C00000"/>
              </a:buClr>
              <a:buNone/>
            </a:pPr>
            <a:endParaRPr lang="sr-Cyrl-CS" sz="9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2200" smtClean="0">
                <a:latin typeface="Arial" pitchFamily="34" charset="0"/>
                <a:cs typeface="Arial" pitchFamily="34" charset="0"/>
              </a:rPr>
              <a:t>Примена: </a:t>
            </a:r>
            <a:r>
              <a:rPr lang="sr-Latn-CS" sz="2200" smtClean="0">
                <a:latin typeface="Arial" pitchFamily="34" charset="0"/>
                <a:cs typeface="Arial" pitchFamily="34" charset="0"/>
              </a:rPr>
              <a:t>iv, </a:t>
            </a:r>
            <a:r>
              <a:rPr lang="sr-Cyrl-CS" sz="2200" smtClean="0">
                <a:latin typeface="Arial" pitchFamily="34" charset="0"/>
                <a:cs typeface="Arial" pitchFamily="34" charset="0"/>
              </a:rPr>
              <a:t>пушењем или ушмркивањем (чистије форме)</a:t>
            </a:r>
          </a:p>
          <a:p>
            <a:pPr>
              <a:buClr>
                <a:srgbClr val="C00000"/>
              </a:buClr>
              <a:buNone/>
            </a:pPr>
            <a:endParaRPr lang="sr-Cyrl-CS" sz="9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2200" smtClean="0">
                <a:latin typeface="Arial" pitchFamily="34" charset="0"/>
                <a:cs typeface="Arial" pitchFamily="34" charset="0"/>
              </a:rPr>
              <a:t>При првој примени изазива нерасположење, мучнину и повраћање</a:t>
            </a:r>
          </a:p>
          <a:p>
            <a:pPr>
              <a:buClr>
                <a:srgbClr val="C00000"/>
              </a:buClr>
              <a:buNone/>
            </a:pPr>
            <a:endParaRPr lang="sr-Cyrl-CS" sz="9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2200" smtClean="0">
                <a:latin typeface="Arial" pitchFamily="34" charset="0"/>
                <a:cs typeface="Arial" pitchFamily="34" charset="0"/>
              </a:rPr>
              <a:t>При дужој употреби, после</a:t>
            </a:r>
            <a:r>
              <a:rPr lang="sr-Latn-CS" sz="2200" smtClean="0">
                <a:latin typeface="Arial" pitchFamily="34" charset="0"/>
                <a:cs typeface="Arial" pitchFamily="34" charset="0"/>
              </a:rPr>
              <a:t> iv</a:t>
            </a:r>
            <a:r>
              <a:rPr lang="sr-Cyrl-CS" sz="2200" smtClean="0">
                <a:latin typeface="Arial" pitchFamily="34" charset="0"/>
                <a:cs typeface="Arial" pitchFamily="34" charset="0"/>
              </a:rPr>
              <a:t> примене настаје еуфорија и налет топлоте који се шири дуж екстремитета („</a:t>
            </a:r>
            <a:r>
              <a:rPr lang="sr-Latn-CS" sz="2200" smtClean="0">
                <a:latin typeface="Arial" pitchFamily="34" charset="0"/>
                <a:cs typeface="Arial" pitchFamily="34" charset="0"/>
              </a:rPr>
              <a:t>rush</a:t>
            </a:r>
            <a:r>
              <a:rPr lang="sr-Cyrl-CS" sz="2200" smtClean="0">
                <a:latin typeface="Arial" pitchFamily="34" charset="0"/>
                <a:cs typeface="Arial" pitchFamily="34" charset="0"/>
              </a:rPr>
              <a:t>″</a:t>
            </a:r>
            <a:r>
              <a:rPr lang="sr-Latn-CS" sz="2200" smtClean="0">
                <a:latin typeface="Arial" pitchFamily="34" charset="0"/>
                <a:cs typeface="Arial" pitchFamily="34" charset="0"/>
              </a:rPr>
              <a:t>)</a:t>
            </a:r>
            <a:r>
              <a:rPr lang="sr-Cyrl-CS" sz="2200" smtClean="0">
                <a:latin typeface="Arial" pitchFamily="34" charset="0"/>
                <a:cs typeface="Arial" pitchFamily="34" charset="0"/>
              </a:rPr>
              <a:t>; овај осећај постепено губи на интензитету током неколико минута и прелази у дубоку седацију и релаксацију, које трају и више сати. </a:t>
            </a:r>
          </a:p>
          <a:p>
            <a:pPr>
              <a:buClr>
                <a:srgbClr val="C00000"/>
              </a:buClr>
              <a:buNone/>
            </a:pPr>
            <a:endParaRPr lang="sr-Latn-CS" sz="9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2200" smtClean="0">
                <a:latin typeface="Arial" pitchFamily="34" charset="0"/>
                <a:cs typeface="Arial" pitchFamily="34" charset="0"/>
              </a:rPr>
              <a:t>Доводи до релативно брзе психофизичке зависности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sr-Cyrl-CS" dirty="0" smtClean="0"/>
              <a:t>Тровање опиоидима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СНАЖНИ АГОНИСТИ: МЕТАДОН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763000" cy="5181600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Акумулира се у масном ткиву и дуго делује (≥24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h)</a:t>
            </a:r>
          </a:p>
          <a:p>
            <a:pPr>
              <a:buClr>
                <a:srgbClr val="C00000"/>
              </a:buClr>
              <a:buNone/>
            </a:pPr>
            <a:endParaRPr lang="sr-Cyrl-CS" sz="18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Дозирање: 10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 im 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или 5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 ро</a:t>
            </a:r>
          </a:p>
          <a:p>
            <a:pPr>
              <a:buClr>
                <a:srgbClr val="C00000"/>
              </a:buClr>
              <a:buNone/>
            </a:pPr>
            <a:endParaRPr lang="sr-Cyrl-CS" sz="18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Примена: може се применити парентерално и перорално</a:t>
            </a:r>
          </a:p>
          <a:p>
            <a:pPr>
              <a:buClr>
                <a:srgbClr val="C00000"/>
              </a:buClr>
              <a:buNone/>
            </a:pPr>
            <a:endParaRPr lang="sr-Latn-CS" sz="18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Индикације: ублажавање апстиненцијалног синдрома код морфиномана (укључујући и труднице, јер мање оштећује когнитивне способности фетуса од морфина)</a:t>
            </a:r>
          </a:p>
          <a:p>
            <a:pPr>
              <a:buClr>
                <a:srgbClr val="C00000"/>
              </a:buClr>
              <a:buNone/>
            </a:pPr>
            <a:endParaRPr lang="sr-Cyrl-CS" sz="18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Продужава 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QT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 интервал и у терапијским дозама</a:t>
            </a:r>
            <a:endParaRPr lang="sr-Latn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Latn-CS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СНАЖНИ АГОНИСТИ: МЕПЕРИДИН (петантин, петидин)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3340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Брже делује и брже се елиминише од морфина</a:t>
            </a:r>
          </a:p>
          <a:p>
            <a:pPr>
              <a:buClr>
                <a:srgbClr val="C00000"/>
              </a:buClr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Изазива јачу еуфорију </a:t>
            </a:r>
          </a:p>
          <a:p>
            <a:pPr>
              <a:buClr>
                <a:srgbClr val="C00000"/>
              </a:buClr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Има слабије антитусичко дејство од морфина</a:t>
            </a:r>
          </a:p>
          <a:p>
            <a:pPr>
              <a:buClr>
                <a:srgbClr val="C00000"/>
              </a:buClr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Има изражено антихолинергичко дејство</a:t>
            </a:r>
          </a:p>
          <a:p>
            <a:pPr>
              <a:buClr>
                <a:srgbClr val="C00000"/>
              </a:buClr>
            </a:pPr>
            <a:endParaRPr lang="sr-Cyrl-CS" sz="16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Дозирање: 75</a:t>
            </a:r>
            <a:r>
              <a:rPr lang="sr-Latn-CS" sz="3400" smtClean="0">
                <a:latin typeface="Arial" pitchFamily="34" charset="0"/>
                <a:cs typeface="Arial" pitchFamily="34" charset="0"/>
              </a:rPr>
              <a:t>mg sc/im </a:t>
            </a:r>
            <a:endParaRPr lang="sr-Cyrl-CS" sz="3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sr-Latn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Индикације: аналгезија током порођаја, постоперативна аналгезија</a:t>
            </a:r>
          </a:p>
          <a:p>
            <a:pPr>
              <a:buClr>
                <a:srgbClr val="C00000"/>
              </a:buClr>
            </a:pPr>
            <a:endParaRPr lang="sr-Cyrl-CS" sz="16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Услед нагомилавања метаболита нормеперидина настају узнемиреност, грчеви, халуцинације</a:t>
            </a:r>
          </a:p>
          <a:p>
            <a:pPr>
              <a:buClr>
                <a:srgbClr val="C00000"/>
              </a:buClr>
            </a:pPr>
            <a:endParaRPr lang="sr-Cyrl-CS" sz="16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Не сме се примењивати заједно са инхибиторима МАО</a:t>
            </a:r>
            <a:endParaRPr lang="sr-Latn-CS" sz="3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Latn-CS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СНАЖНИ АГОНИСТИ: ФЕНТАНИЛ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763000" cy="53340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100 пута је јачи аналгетик од морфина</a:t>
            </a:r>
          </a:p>
          <a:p>
            <a:pPr>
              <a:buClr>
                <a:srgbClr val="C00000"/>
              </a:buClr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Кратко делује (&lt;1</a:t>
            </a:r>
            <a:r>
              <a:rPr lang="sr-Latn-CS" sz="3400" smtClean="0">
                <a:latin typeface="Arial" pitchFamily="34" charset="0"/>
                <a:cs typeface="Arial" pitchFamily="34" charset="0"/>
              </a:rPr>
              <a:t>h</a:t>
            </a:r>
            <a:r>
              <a:rPr lang="sr-Cyrl-CS" sz="3400" smtClean="0">
                <a:latin typeface="Arial" pitchFamily="34" charset="0"/>
                <a:cs typeface="Arial" pitchFamily="34" charset="0"/>
              </a:rPr>
              <a:t>) </a:t>
            </a:r>
          </a:p>
          <a:p>
            <a:pPr>
              <a:buClr>
                <a:srgbClr val="C00000"/>
              </a:buClr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Изразито липосолубилан</a:t>
            </a:r>
          </a:p>
          <a:p>
            <a:pPr>
              <a:buClr>
                <a:srgbClr val="C00000"/>
              </a:buClr>
            </a:pPr>
            <a:endParaRPr lang="sr-Cyrl-CS" sz="16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Дозирање: 0,125</a:t>
            </a:r>
            <a:r>
              <a:rPr lang="sr-Latn-CS" sz="3400" smtClean="0">
                <a:latin typeface="Arial" pitchFamily="34" charset="0"/>
                <a:cs typeface="Arial" pitchFamily="34" charset="0"/>
              </a:rPr>
              <a:t>mg im </a:t>
            </a:r>
            <a:endParaRPr lang="sr-Cyrl-CS" sz="3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sr-Latn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Индикације: додаје се општој анестезији. Као трансдермални фластер се користи код хроничног бола.</a:t>
            </a:r>
          </a:p>
          <a:p>
            <a:pPr>
              <a:buClr>
                <a:srgbClr val="C00000"/>
              </a:buClr>
            </a:pPr>
            <a:endParaRPr lang="sr-Cyrl-CS" sz="16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Контраиндикације: трудноћа (због тератогености), порођај (снажна респираторна депресија, синдром изненадне смрти новорођенчета), болести срца (изазива брадикардију и хипотензију)</a:t>
            </a:r>
          </a:p>
          <a:p>
            <a:pPr>
              <a:buClr>
                <a:srgbClr val="C00000"/>
              </a:buClr>
            </a:pPr>
            <a:endParaRPr lang="sr-Cyrl-CS" sz="16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Latn-CS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УМЕРЕНИ</a:t>
            </a:r>
            <a:r>
              <a:rPr lang="sr-Latn-C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ДО БЛАГИ АГОНИСТИ: КОДЕИН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763000" cy="5105400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Аналгетик и антитусик</a:t>
            </a:r>
          </a:p>
          <a:p>
            <a:pPr>
              <a:buClr>
                <a:srgbClr val="C00000"/>
              </a:buClr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Често у комбинацији са ацетаминофеном </a:t>
            </a:r>
          </a:p>
          <a:p>
            <a:pPr>
              <a:buClr>
                <a:srgbClr val="C00000"/>
              </a:buClr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Да би испољио аналгетско дејство мора прво да се деметилише (</a:t>
            </a:r>
            <a:r>
              <a:rPr lang="sr-Latn-CS" sz="3400" smtClean="0">
                <a:latin typeface="Arial" pitchFamily="34" charset="0"/>
                <a:cs typeface="Arial" pitchFamily="34" charset="0"/>
              </a:rPr>
              <a:t>CYP2D6) </a:t>
            </a:r>
            <a:r>
              <a:rPr lang="sr-Cyrl-CS" sz="3400" smtClean="0">
                <a:latin typeface="Arial" pitchFamily="34" charset="0"/>
                <a:cs typeface="Arial" pitchFamily="34" charset="0"/>
              </a:rPr>
              <a:t>у морфин</a:t>
            </a:r>
            <a:endParaRPr lang="sr-Latn-CS" sz="3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Не изазива еуфорију</a:t>
            </a:r>
          </a:p>
          <a:p>
            <a:pPr>
              <a:buClr>
                <a:srgbClr val="C00000"/>
              </a:buClr>
            </a:pPr>
            <a:endParaRPr lang="sr-Cyrl-CS" sz="16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400" smtClean="0">
                <a:latin typeface="Arial" pitchFamily="34" charset="0"/>
                <a:cs typeface="Arial" pitchFamily="34" charset="0"/>
              </a:rPr>
              <a:t>Дозирање: 120</a:t>
            </a:r>
            <a:r>
              <a:rPr lang="sr-Latn-CS" sz="3400" smtClean="0">
                <a:latin typeface="Arial" pitchFamily="34" charset="0"/>
                <a:cs typeface="Arial" pitchFamily="34" charset="0"/>
              </a:rPr>
              <a:t>mg per os  </a:t>
            </a:r>
            <a:endParaRPr lang="sr-Cyrl-CS" sz="3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sr-Latn-CS" sz="14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Cyrl-CS" sz="16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Latn-CS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УМЕРЕНИ</a:t>
            </a:r>
            <a:r>
              <a:rPr lang="sr-Latn-C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ДО БЛАГИ АГОНИСТИ: ОКСИКОДОН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0"/>
            <a:ext cx="8991600" cy="48006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Нема антитусичко дејство</a:t>
            </a:r>
          </a:p>
          <a:p>
            <a:pPr>
              <a:buClr>
                <a:srgbClr val="C00000"/>
              </a:buClr>
            </a:pPr>
            <a:endParaRPr lang="sr-Cyrl-CS" sz="12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Често у комбинацији са ацетаминофеном 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Дозирање: 10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 per os  </a:t>
            </a:r>
            <a:endParaRPr lang="sr-Cyrl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sr-Latn-CS" sz="14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Cyrl-CS" sz="16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Latn-CS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УМЕРЕНИ</a:t>
            </a:r>
            <a:r>
              <a:rPr lang="sr-Latn-C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ДО БЛАГИ АГОНИСТИ: ХИДРОКОДОН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0"/>
            <a:ext cx="8991600" cy="48006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Честа злоупотреба</a:t>
            </a:r>
          </a:p>
          <a:p>
            <a:pPr>
              <a:buClr>
                <a:srgbClr val="C00000"/>
              </a:buClr>
            </a:pPr>
            <a:endParaRPr lang="sr-Cyrl-CS" sz="12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Често се користи у комбинацији са неопијатним аналгетицима 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Дозирање: 10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 per os  </a:t>
            </a:r>
            <a:endParaRPr lang="sr-Cyrl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sr-Latn-CS" sz="14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Cyrl-CS" sz="16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Latn-CS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УМЕРЕНИ</a:t>
            </a:r>
            <a:r>
              <a:rPr lang="sr-Latn-C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ДО БЛАГИ АГОНИСТИ: ПРОПОКСИФЕН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0"/>
            <a:ext cx="8991600" cy="48006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Изазива грчеве и аритмије</a:t>
            </a:r>
          </a:p>
          <a:p>
            <a:pPr>
              <a:buClr>
                <a:srgbClr val="C00000"/>
              </a:buClr>
            </a:pPr>
            <a:endParaRPr lang="sr-Cyrl-CS" sz="12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Често се комбинује са ацетаминофеном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Дозирање: 65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 per os  </a:t>
            </a:r>
            <a:endParaRPr lang="sr-Cyrl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sr-Latn-CS" sz="14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Cyrl-CS" sz="16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Latn-CS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ПАРЦИЈАЛНИ АГОНИСТИ (АГОНИСТИ/АНТАГОНИСТИ)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0"/>
            <a:ext cx="8991600" cy="4800600"/>
          </a:xfrm>
        </p:spPr>
        <p:txBody>
          <a:bodyPr>
            <a:normAutofit fontScale="85000" lnSpcReduction="10000"/>
          </a:bodyPr>
          <a:lstStyle/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Везују се за </a:t>
            </a:r>
            <a:r>
              <a:rPr lang="el-GR" smtClean="0">
                <a:latin typeface="Arial" pitchFamily="34" charset="0"/>
                <a:cs typeface="Arial" pitchFamily="34" charset="0"/>
              </a:rPr>
              <a:t>μ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-рецепторе, али их врло слабо стимулишу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Везују се за κ-рецепторе и снажно их стимулишу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Изазивају слабу физичку зависност</a:t>
            </a:r>
          </a:p>
          <a:p>
            <a:pPr>
              <a:buClr>
                <a:srgbClr val="C00000"/>
              </a:buClr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Стимулишу симпатикус</a:t>
            </a:r>
          </a:p>
          <a:p>
            <a:pPr>
              <a:buClr>
                <a:srgbClr val="C00000"/>
              </a:buClr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Изазивају ексцитацију и халуцинације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 </a:t>
            </a:r>
            <a:endParaRPr lang="sr-Cyrl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endParaRPr lang="sr-Latn-CS" sz="14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Cyrl-CS" sz="16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Latn-CS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ПАРЦИЈАЛНИ АГОНИСТИ: БУПРЕНОРФИН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362200"/>
            <a:ext cx="8991600" cy="47244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Аналгетско дејство изазива само код особа које нису користиле опиоиде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Код зависника од опиоида може изазвати апстиненцијални синдром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Дозирање: 0,4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 im</a:t>
            </a:r>
            <a:endParaRPr lang="sr-Latn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sr-Cyrl-CS" sz="16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Latn-CS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ПАРЦИЈАЛНИ АГОНИСТИ: ПЕНТАЗОЦИН 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839200" cy="48006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C00000"/>
              </a:buClr>
            </a:pPr>
            <a:r>
              <a:rPr lang="sr-Cyrl-CS" sz="3500" smtClean="0">
                <a:latin typeface="Arial" pitchFamily="34" charset="0"/>
                <a:cs typeface="Arial" pitchFamily="34" charset="0"/>
              </a:rPr>
              <a:t>Умерено аналгетско дејство</a:t>
            </a:r>
          </a:p>
          <a:p>
            <a:pPr>
              <a:buClr>
                <a:srgbClr val="C00000"/>
              </a:buClr>
              <a:buNone/>
            </a:pPr>
            <a:endParaRPr lang="sr-Cyrl-CS" sz="17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500" smtClean="0">
                <a:latin typeface="Arial" pitchFamily="34" charset="0"/>
                <a:cs typeface="Arial" pitchFamily="34" charset="0"/>
              </a:rPr>
              <a:t>Респираторна депресија</a:t>
            </a:r>
          </a:p>
          <a:p>
            <a:pPr>
              <a:buClr>
                <a:srgbClr val="C00000"/>
              </a:buClr>
              <a:buNone/>
            </a:pPr>
            <a:endParaRPr lang="sr-Cyrl-CS" sz="17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500" smtClean="0">
                <a:latin typeface="Arial" pitchFamily="34" charset="0"/>
                <a:cs typeface="Arial" pitchFamily="34" charset="0"/>
              </a:rPr>
              <a:t>Не изазива опстипацију</a:t>
            </a:r>
          </a:p>
          <a:p>
            <a:pPr>
              <a:buClr>
                <a:srgbClr val="C00000"/>
              </a:buClr>
              <a:buNone/>
            </a:pPr>
            <a:endParaRPr lang="sr-Cyrl-CS" sz="17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500" smtClean="0">
                <a:latin typeface="Arial" pitchFamily="34" charset="0"/>
                <a:cs typeface="Arial" pitchFamily="34" charset="0"/>
              </a:rPr>
              <a:t>Седација</a:t>
            </a:r>
          </a:p>
          <a:p>
            <a:pPr>
              <a:buClr>
                <a:srgbClr val="C00000"/>
              </a:buClr>
              <a:buNone/>
            </a:pPr>
            <a:endParaRPr lang="sr-Cyrl-CS" sz="17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500" smtClean="0">
                <a:latin typeface="Arial" pitchFamily="34" charset="0"/>
                <a:cs typeface="Arial" pitchFamily="34" charset="0"/>
              </a:rPr>
              <a:t>Психомиметик (халуцинације, ноћне море, анксиозност)</a:t>
            </a:r>
          </a:p>
          <a:p>
            <a:pPr>
              <a:buClr>
                <a:srgbClr val="C00000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500" smtClean="0">
                <a:latin typeface="Arial" pitchFamily="34" charset="0"/>
                <a:cs typeface="Arial" pitchFamily="34" charset="0"/>
              </a:rPr>
              <a:t>Стимулише срце</a:t>
            </a:r>
          </a:p>
          <a:p>
            <a:pPr>
              <a:buClr>
                <a:srgbClr val="C00000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500" smtClean="0">
                <a:latin typeface="Arial" pitchFamily="34" charset="0"/>
                <a:cs typeface="Arial" pitchFamily="34" charset="0"/>
              </a:rPr>
              <a:t>Контраиндикације: повреде главе, инфаркт миокарда, епилепсија, психозе</a:t>
            </a:r>
          </a:p>
          <a:p>
            <a:pPr>
              <a:buClr>
                <a:srgbClr val="C00000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3500" smtClean="0">
                <a:latin typeface="Arial" pitchFamily="34" charset="0"/>
                <a:cs typeface="Arial" pitchFamily="34" charset="0"/>
              </a:rPr>
              <a:t>Дозирање: 50</a:t>
            </a:r>
            <a:r>
              <a:rPr lang="sr-Latn-CS" sz="3500" smtClean="0">
                <a:latin typeface="Arial" pitchFamily="34" charset="0"/>
                <a:cs typeface="Arial" pitchFamily="34" charset="0"/>
              </a:rPr>
              <a:t>mg sc</a:t>
            </a:r>
          </a:p>
          <a:p>
            <a:pPr>
              <a:buClr>
                <a:srgbClr val="C00000"/>
              </a:buClr>
            </a:pPr>
            <a:endParaRPr lang="sr-Cyrl-CS" sz="2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Latn-CS" sz="2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z="1000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3600" b="1" smtClean="0">
                <a:latin typeface="Arial" pitchFamily="34" charset="0"/>
                <a:cs typeface="Arial" pitchFamily="34" charset="0"/>
              </a:rPr>
              <a:t>ПОДЕЛА</a:t>
            </a:r>
            <a:endParaRPr lang="en-US" sz="3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400" cy="5562600"/>
          </a:xfrm>
        </p:spPr>
        <p:txBody>
          <a:bodyPr>
            <a:normAutofit fontScale="55000" lnSpcReduction="20000"/>
          </a:bodyPr>
          <a:lstStyle/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45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ОПИЈАТИ</a:t>
            </a:r>
            <a:r>
              <a:rPr lang="sr-Cyrl-CS" sz="4500" smtClean="0">
                <a:latin typeface="Arial" pitchFamily="34" charset="0"/>
                <a:cs typeface="Arial" pitchFamily="34" charset="0"/>
              </a:rPr>
              <a:t> – алкалоиди из чауре опијумског мака (</a:t>
            </a:r>
            <a:r>
              <a:rPr lang="sr-Latn-CS" sz="4500" smtClean="0">
                <a:latin typeface="Arial" pitchFamily="34" charset="0"/>
                <a:cs typeface="Arial" pitchFamily="34" charset="0"/>
              </a:rPr>
              <a:t>Papaver somniferum)</a:t>
            </a:r>
            <a:r>
              <a:rPr lang="sr-Cyrl-CS" sz="4500">
                <a:latin typeface="Arial" pitchFamily="34" charset="0"/>
                <a:cs typeface="Arial" pitchFamily="34" charset="0"/>
              </a:rPr>
              <a:t>:</a:t>
            </a:r>
            <a:r>
              <a:rPr lang="sr-Cyrl-CS" sz="450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2">
              <a:buClr>
                <a:srgbClr val="C00000"/>
              </a:buClr>
              <a:buNone/>
            </a:pPr>
            <a:r>
              <a:rPr lang="sr-Cyrl-CS" sz="3800" smtClean="0">
                <a:latin typeface="Arial" pitchFamily="34" charset="0"/>
                <a:cs typeface="Arial" pitchFamily="34" charset="0"/>
              </a:rPr>
              <a:t>морфин, </a:t>
            </a:r>
          </a:p>
          <a:p>
            <a:pPr lvl="2">
              <a:buClr>
                <a:srgbClr val="C00000"/>
              </a:buClr>
              <a:buNone/>
            </a:pPr>
            <a:r>
              <a:rPr lang="sr-Cyrl-CS" sz="3800" smtClean="0">
                <a:latin typeface="Arial" pitchFamily="34" charset="0"/>
                <a:cs typeface="Arial" pitchFamily="34" charset="0"/>
              </a:rPr>
              <a:t>кодеин, </a:t>
            </a:r>
            <a:r>
              <a:rPr lang="sr-Latn-CS" sz="3800" smtClean="0">
                <a:latin typeface="Arial" pitchFamily="34" charset="0"/>
                <a:cs typeface="Arial" pitchFamily="34" charset="0"/>
              </a:rPr>
              <a:t>					</a:t>
            </a:r>
            <a:endParaRPr lang="sr-Cyrl-CS" sz="3800" smtClean="0">
              <a:latin typeface="Arial" pitchFamily="34" charset="0"/>
              <a:cs typeface="Arial" pitchFamily="34" charset="0"/>
            </a:endParaRPr>
          </a:p>
          <a:p>
            <a:pPr lvl="2">
              <a:buClr>
                <a:srgbClr val="C00000"/>
              </a:buClr>
              <a:buNone/>
            </a:pPr>
            <a:r>
              <a:rPr lang="sr-Cyrl-CS" sz="3800" smtClean="0">
                <a:latin typeface="Arial" pitchFamily="34" charset="0"/>
                <a:cs typeface="Arial" pitchFamily="34" charset="0"/>
              </a:rPr>
              <a:t>папаверин, </a:t>
            </a:r>
          </a:p>
          <a:p>
            <a:pPr lvl="2">
              <a:buClr>
                <a:srgbClr val="C00000"/>
              </a:buClr>
              <a:buNone/>
            </a:pPr>
            <a:r>
              <a:rPr lang="sr-Cyrl-CS" sz="3800" smtClean="0">
                <a:latin typeface="Arial" pitchFamily="34" charset="0"/>
                <a:cs typeface="Arial" pitchFamily="34" charset="0"/>
              </a:rPr>
              <a:t>тебаин, </a:t>
            </a:r>
          </a:p>
          <a:p>
            <a:pPr lvl="2">
              <a:buClr>
                <a:srgbClr val="C00000"/>
              </a:buClr>
              <a:buNone/>
            </a:pPr>
            <a:r>
              <a:rPr lang="sr-Cyrl-CS" sz="3800" smtClean="0">
                <a:latin typeface="Arial" pitchFamily="34" charset="0"/>
                <a:cs typeface="Arial" pitchFamily="34" charset="0"/>
              </a:rPr>
              <a:t>носкапин</a:t>
            </a:r>
          </a:p>
          <a:p>
            <a:pPr>
              <a:buClr>
                <a:srgbClr val="C00000"/>
              </a:buClr>
              <a:buNone/>
            </a:pPr>
            <a:endParaRPr lang="sr-Cyrl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45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ОПИОИДИ</a:t>
            </a:r>
            <a:r>
              <a:rPr lang="sr-Cyrl-CS" sz="4500" smtClean="0">
                <a:latin typeface="Arial" pitchFamily="34" charset="0"/>
                <a:cs typeface="Arial" pitchFamily="34" charset="0"/>
              </a:rPr>
              <a:t> – супстанције које се везују за опиоидне рецепторе и делују слично опијатима</a:t>
            </a:r>
          </a:p>
          <a:p>
            <a:pPr>
              <a:buClr>
                <a:srgbClr val="C00000"/>
              </a:buClr>
              <a:buNone/>
            </a:pPr>
            <a:endParaRPr lang="sr-Cyrl-CS" sz="45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z="45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ЕНДОГЕНИ ОПИОИДИ</a:t>
            </a:r>
            <a:r>
              <a:rPr lang="sr-Cyrl-CS" sz="45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sr-Cyrl-CS" sz="450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2">
              <a:buClr>
                <a:srgbClr val="C00000"/>
              </a:buClr>
              <a:buNone/>
            </a:pPr>
            <a:r>
              <a:rPr lang="sr-Cyrl-CS" sz="3800" smtClean="0">
                <a:latin typeface="Arial" pitchFamily="34" charset="0"/>
                <a:cs typeface="Arial" pitchFamily="34" charset="0"/>
              </a:rPr>
              <a:t>ендорфини, </a:t>
            </a:r>
          </a:p>
          <a:p>
            <a:pPr lvl="2">
              <a:buClr>
                <a:srgbClr val="C00000"/>
              </a:buClr>
              <a:buNone/>
            </a:pPr>
            <a:r>
              <a:rPr lang="sr-Cyrl-CS" sz="3800" smtClean="0">
                <a:latin typeface="Arial" pitchFamily="34" charset="0"/>
                <a:cs typeface="Arial" pitchFamily="34" charset="0"/>
              </a:rPr>
              <a:t>енкефалини, </a:t>
            </a:r>
          </a:p>
          <a:p>
            <a:pPr lvl="2">
              <a:buClr>
                <a:srgbClr val="C00000"/>
              </a:buClr>
              <a:buNone/>
            </a:pPr>
            <a:r>
              <a:rPr lang="sr-Cyrl-CS" sz="3800" smtClean="0">
                <a:latin typeface="Arial" pitchFamily="34" charset="0"/>
                <a:cs typeface="Arial" pitchFamily="34" charset="0"/>
              </a:rPr>
              <a:t>дајнорфини, </a:t>
            </a:r>
          </a:p>
          <a:p>
            <a:pPr lvl="2">
              <a:buClr>
                <a:srgbClr val="C00000"/>
              </a:buClr>
              <a:buNone/>
            </a:pPr>
            <a:r>
              <a:rPr lang="sr-Cyrl-CS" sz="3800" smtClean="0">
                <a:latin typeface="Arial" pitchFamily="34" charset="0"/>
                <a:cs typeface="Arial" pitchFamily="34" charset="0"/>
              </a:rPr>
              <a:t>ендоморфини</a:t>
            </a:r>
            <a:endParaRPr lang="en-US" sz="3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ПАРЦИЈАЛНИ АГОНИСТИ: БУТОРФАНОЛ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362200"/>
            <a:ext cx="8991600" cy="47244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Снажније дејство од пентазоцина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Слична нежељена дејства као код пентазоцина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Примена: парентерално и у виду спреја за нос</a:t>
            </a:r>
            <a:endParaRPr lang="sr-Latn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sr-Cyrl-CS" sz="16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Latn-CS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7630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АНТИТУСИЦИ: ДЕКСТРОМЕТОРФАН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839200" cy="49530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Злоупотребљава се због психомиметског дејства сличног кетамину</a:t>
            </a:r>
          </a:p>
          <a:p>
            <a:pPr>
              <a:buClr>
                <a:srgbClr val="C00000"/>
              </a:buClr>
              <a:buNone/>
            </a:pPr>
            <a:endParaRPr lang="sr-Cyrl-CS" sz="16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Може изазвати серотонински синдром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Не сме се примењивати истовремено са инхибиторима МАО зато што потенцира њихова нежељена дејства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Дозирање: 10-30</a:t>
            </a:r>
            <a:r>
              <a:rPr lang="sr-Latn-CS" sz="2600" smtClean="0">
                <a:latin typeface="Arial" pitchFamily="34" charset="0"/>
                <a:cs typeface="Arial" pitchFamily="34" charset="0"/>
              </a:rPr>
              <a:t>mg </a:t>
            </a:r>
            <a:r>
              <a:rPr lang="sr-Cyrl-CS" sz="2600" smtClean="0">
                <a:latin typeface="Arial" pitchFamily="34" charset="0"/>
                <a:cs typeface="Arial" pitchFamily="34" charset="0"/>
              </a:rPr>
              <a:t>перорално</a:t>
            </a:r>
            <a:endParaRPr lang="sr-Latn-CS" sz="26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</a:pPr>
            <a:endParaRPr lang="sr-Cyrl-CS" sz="2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Latn-CS" sz="2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z="1000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7630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АНТАГОНИСТИ ОПИОИДА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839200" cy="4648200"/>
          </a:xfrm>
        </p:spPr>
        <p:txBody>
          <a:bodyPr>
            <a:normAutofit/>
          </a:bodyPr>
          <a:lstStyle/>
          <a:p>
            <a:pPr lvl="5">
              <a:buClr>
                <a:srgbClr val="C00000"/>
              </a:buClr>
            </a:pPr>
            <a:r>
              <a:rPr lang="sr-Cyrl-CS" sz="3200" smtClean="0">
                <a:latin typeface="Arial" pitchFamily="34" charset="0"/>
                <a:cs typeface="Arial" pitchFamily="34" charset="0"/>
              </a:rPr>
              <a:t>Налоксон</a:t>
            </a:r>
          </a:p>
          <a:p>
            <a:pPr lvl="5">
              <a:buClr>
                <a:srgbClr val="C00000"/>
              </a:buClr>
              <a:buNone/>
            </a:pPr>
            <a:endParaRPr lang="sr-Cyrl-CS" sz="1050" smtClean="0">
              <a:latin typeface="Arial" pitchFamily="34" charset="0"/>
              <a:cs typeface="Arial" pitchFamily="34" charset="0"/>
            </a:endParaRPr>
          </a:p>
          <a:p>
            <a:pPr lvl="5">
              <a:buClr>
                <a:srgbClr val="C00000"/>
              </a:buClr>
              <a:buNone/>
            </a:pPr>
            <a:endParaRPr lang="sr-Cyrl-CS" sz="1050" smtClean="0">
              <a:latin typeface="Arial" pitchFamily="34" charset="0"/>
              <a:cs typeface="Arial" pitchFamily="34" charset="0"/>
            </a:endParaRPr>
          </a:p>
          <a:p>
            <a:pPr lvl="5">
              <a:buClr>
                <a:srgbClr val="C00000"/>
              </a:buClr>
            </a:pPr>
            <a:r>
              <a:rPr lang="sr-Cyrl-CS" sz="3200" smtClean="0">
                <a:latin typeface="Arial" pitchFamily="34" charset="0"/>
                <a:cs typeface="Arial" pitchFamily="34" charset="0"/>
              </a:rPr>
              <a:t>Налтрексон</a:t>
            </a:r>
          </a:p>
          <a:p>
            <a:pPr lvl="5">
              <a:buClr>
                <a:srgbClr val="C00000"/>
              </a:buClr>
              <a:buNone/>
            </a:pPr>
            <a:endParaRPr lang="sr-Cyrl-CS" sz="900" smtClean="0">
              <a:latin typeface="Arial" pitchFamily="34" charset="0"/>
              <a:cs typeface="Arial" pitchFamily="34" charset="0"/>
            </a:endParaRPr>
          </a:p>
          <a:p>
            <a:pPr lvl="5">
              <a:buClr>
                <a:srgbClr val="C00000"/>
              </a:buClr>
              <a:buNone/>
            </a:pPr>
            <a:endParaRPr lang="sr-Cyrl-CS" sz="900" smtClean="0">
              <a:latin typeface="Arial" pitchFamily="34" charset="0"/>
              <a:cs typeface="Arial" pitchFamily="34" charset="0"/>
            </a:endParaRPr>
          </a:p>
          <a:p>
            <a:pPr lvl="5">
              <a:buClr>
                <a:srgbClr val="C00000"/>
              </a:buClr>
            </a:pPr>
            <a:r>
              <a:rPr lang="sr-Cyrl-CS" sz="3200" smtClean="0">
                <a:latin typeface="Arial" pitchFamily="34" charset="0"/>
                <a:cs typeface="Arial" pitchFamily="34" charset="0"/>
              </a:rPr>
              <a:t>Налмефен</a:t>
            </a:r>
          </a:p>
          <a:p>
            <a:pPr>
              <a:buClr>
                <a:srgbClr val="C00000"/>
              </a:buClr>
              <a:buNone/>
            </a:pPr>
            <a:endParaRPr lang="sr-Cyrl-CS" sz="14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endParaRPr lang="sr-Latn-CS" sz="26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Cyrl-CS" sz="2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</a:pPr>
            <a:endParaRPr lang="sr-Latn-CS" sz="200" smtClean="0">
              <a:latin typeface="Comic Sans MS" pitchFamily="66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Latn-CS" sz="1000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ТРОВАЊЕ ОПИОИДИМА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905000"/>
            <a:ext cx="8534400" cy="4525963"/>
          </a:xfrm>
        </p:spPr>
        <p:txBody>
          <a:bodyPr>
            <a:normAutofit/>
          </a:bodyPr>
          <a:lstStyle/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ЗАДЕСНО</a:t>
            </a:r>
          </a:p>
          <a:p>
            <a:pPr lvl="1">
              <a:buClr>
                <a:schemeClr val="tx1"/>
              </a:buClr>
              <a:buNone/>
            </a:pPr>
            <a:endParaRPr lang="sr-Cyrl-CS" smtClean="0">
              <a:latin typeface="Arial" pitchFamily="34" charset="0"/>
              <a:cs typeface="Arial" pitchFamily="34" charset="0"/>
            </a:endParaRPr>
          </a:p>
          <a:p>
            <a:pPr lvl="3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800" smtClean="0">
                <a:latin typeface="Arial" pitchFamily="34" charset="0"/>
                <a:cs typeface="Arial" pitchFamily="34" charset="0"/>
              </a:rPr>
              <a:t>СУИЦИДАЛНО</a:t>
            </a:r>
          </a:p>
          <a:p>
            <a:pPr lvl="1">
              <a:buClr>
                <a:schemeClr val="tx1"/>
              </a:buClr>
              <a:buNone/>
            </a:pPr>
            <a:endParaRPr lang="sr-Cyrl-CS" sz="3600" smtClean="0">
              <a:latin typeface="Arial" pitchFamily="34" charset="0"/>
              <a:cs typeface="Arial" pitchFamily="34" charset="0"/>
            </a:endParaRPr>
          </a:p>
          <a:p>
            <a:pPr lvl="4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z="2800" smtClean="0">
                <a:latin typeface="Arial" pitchFamily="34" charset="0"/>
                <a:cs typeface="Arial" pitchFamily="34" charset="0"/>
              </a:rPr>
              <a:t>ХОМИЦИДАЛНО</a:t>
            </a:r>
          </a:p>
          <a:p>
            <a:pPr lvl="1">
              <a:buClr>
                <a:schemeClr val="tx1"/>
              </a:buClr>
              <a:buNone/>
            </a:pPr>
            <a:endParaRPr lang="sr-Cyrl-CS" sz="1000" smtClean="0">
              <a:latin typeface="Comic Sans MS" pitchFamily="66" charset="0"/>
            </a:endParaRPr>
          </a:p>
          <a:p>
            <a:pPr lvl="1">
              <a:buClr>
                <a:schemeClr val="tx1"/>
              </a:buClr>
              <a:buNone/>
            </a:pPr>
            <a:endParaRPr lang="sr-Cyrl-CS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СИМПТОМИ И ЗНАЦИ ТРОВАЊА ОПИОИДИМА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lvl="1">
              <a:buClr>
                <a:schemeClr val="tx1"/>
              </a:buClr>
              <a:buNone/>
            </a:pPr>
            <a:endParaRPr lang="sr-Cyrl-CS" sz="10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 Депресија ЦНС-а</a:t>
            </a:r>
          </a:p>
          <a:p>
            <a:pPr lvl="1">
              <a:buClr>
                <a:srgbClr val="C00000"/>
              </a:buClr>
              <a:buNone/>
            </a:pPr>
            <a:endParaRPr lang="sr-Cyrl-CS" sz="11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 Хиповентилација (смањен број и/или волумен респирација), хипоксија, респираторна депресија 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 Миоза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 Хипотензија, успорен пулс. Кардиотоксичност показују метадон и пропоксифен.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 Опстипација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 Хипотермија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 Грчеви (код тровања меперидином, пропоксифеном и трамадолом)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УЗРОК СМРТИ КОД ТРОВАЊА ОПИОИДИМА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534400" cy="4525963"/>
          </a:xfrm>
        </p:spPr>
        <p:txBody>
          <a:bodyPr>
            <a:normAutofit/>
          </a:bodyPr>
          <a:lstStyle/>
          <a:p>
            <a:pPr lvl="1">
              <a:buClr>
                <a:schemeClr val="tx1"/>
              </a:buClr>
              <a:buNone/>
            </a:pPr>
            <a:endParaRPr lang="sr-Cyrl-CS" sz="1000" smtClean="0">
              <a:latin typeface="Comic Sans MS" pitchFamily="66" charset="0"/>
            </a:endParaRPr>
          </a:p>
          <a:p>
            <a:pPr lvl="1">
              <a:buClr>
                <a:srgbClr val="C00000"/>
              </a:buClr>
              <a:buFont typeface="Wingdings 2" pitchFamily="18" charset="2"/>
              <a:buChar char="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 Респираторна депресија (последица смањене осетљивости медуларних хеморецептора на хиперкапнију уз смањену реакцију организма на хипоксију</a:t>
            </a:r>
            <a:r>
              <a:rPr lang="en-US" smtClean="0">
                <a:latin typeface="Arial" pitchFamily="34" charset="0"/>
                <a:cs typeface="Arial" pitchFamily="34" charset="0"/>
              </a:rPr>
              <a:t>)</a:t>
            </a:r>
            <a:endParaRPr lang="sr-Cyrl-CS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Font typeface="Wingdings 2" pitchFamily="18" charset="2"/>
              <a:buChar char="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 Акутна бубрежна инсуфицијенција (последица масивне рабдомиолизе)</a:t>
            </a:r>
          </a:p>
          <a:p>
            <a:pPr lvl="1"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Font typeface="Wingdings 2" pitchFamily="18" charset="2"/>
              <a:buChar char="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 Акутно оштећење плућа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УЗРОК СМРТИ КОД ТРОВАЊА ОПИОИДИМА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534400" cy="4525963"/>
          </a:xfrm>
        </p:spPr>
        <p:txBody>
          <a:bodyPr>
            <a:normAutofit/>
          </a:bodyPr>
          <a:lstStyle/>
          <a:p>
            <a:pPr lvl="1">
              <a:buClr>
                <a:schemeClr val="tx1"/>
              </a:buClr>
              <a:buNone/>
            </a:pPr>
            <a:endParaRPr lang="sr-Cyrl-CS" sz="10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Акутно оштећење плућа настаје кад се после дубоке респираторне депресије, спонтано или после примене антагонисте опиоида, успостави нормално дисање. Оштећење алвеола настаје на више начина: услед хипоксије, негативног притиска  - испиријум уз спуштен епиглотис... 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ЛЕЧЕЊЕ ТРОВАЊА ОПИОИДИМА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525963"/>
          </a:xfrm>
        </p:spPr>
        <p:txBody>
          <a:bodyPr>
            <a:normAutofit fontScale="92500" lnSpcReduction="10000"/>
          </a:bodyPr>
          <a:lstStyle/>
          <a:p>
            <a:pPr lvl="1">
              <a:buClr>
                <a:schemeClr val="tx1"/>
              </a:buClr>
              <a:buNone/>
            </a:pPr>
            <a:endParaRPr lang="sr-Cyrl-CS" sz="1000" smtClean="0">
              <a:latin typeface="Comic Sans MS" pitchFamily="66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Циљ је да се успостави спонтано, нормално дисање, а да се, код зависника, не изазове апстиненцијални синдром.</a:t>
            </a:r>
          </a:p>
          <a:p>
            <a:pPr lvl="1">
              <a:buClr>
                <a:srgbClr val="C00000"/>
              </a:buClr>
              <a:buNone/>
            </a:pPr>
            <a:endParaRPr lang="sr-Cyrl-CS" sz="13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sr-Cyrl-CS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Налоксон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, антагониста опиоида, делују брзо, тако да се асистирана вентилација и ендотрахеална интубација могу избећи.</a:t>
            </a:r>
          </a:p>
          <a:p>
            <a:pPr lvl="1">
              <a:buClr>
                <a:srgbClr val="C00000"/>
              </a:buClr>
              <a:buNone/>
            </a:pPr>
            <a:endParaRPr lang="sr-Cyrl-CS" sz="13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Када се на основу анамнезе и клиничке слике не може поставити дијагноза тровања опиоидима, опрезна примена налоксона је и дијагностичка и терапијска мера.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ЛЕЧЕЊЕ ТРОВАЊА ОПИОИДИМА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5029200"/>
          </a:xfrm>
        </p:spPr>
        <p:txBody>
          <a:bodyPr>
            <a:normAutofit fontScale="85000" lnSpcReduction="20000"/>
          </a:bodyPr>
          <a:lstStyle/>
          <a:p>
            <a:pPr lvl="1">
              <a:buClr>
                <a:schemeClr val="tx1"/>
              </a:buClr>
              <a:buNone/>
            </a:pPr>
            <a:r>
              <a:rPr lang="sr-Cyrl-CS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Налоксон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 се примењује </a:t>
            </a:r>
            <a:r>
              <a:rPr lang="sr-Cyrl-CS" u="sng" smtClean="0">
                <a:latin typeface="Arial" pitchFamily="34" charset="0"/>
                <a:cs typeface="Arial" pitchFamily="34" charset="0"/>
              </a:rPr>
              <a:t>само парентерално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, због интензивне разградње при првом пролазу кроз јетру. После ив примене делује после минут-два. Има кратко време полуелиминације (~1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h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), тако да се примењује више пута, на сат-два. </a:t>
            </a:r>
          </a:p>
          <a:p>
            <a:pPr lvl="1">
              <a:buClr>
                <a:schemeClr val="tx1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chemeClr val="tx1"/>
              </a:buCl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Код особа које нису зависници од опиоида </a:t>
            </a:r>
            <a:r>
              <a:rPr lang="sr-Cyrl-CS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0,4</a:t>
            </a:r>
            <a:r>
              <a:rPr lang="sr-Latn-CS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mg</a:t>
            </a:r>
            <a:r>
              <a:rPr lang="sr-Cyrl-CS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налоксона и.в. укида депресију ЦНС-а и омогућује спонтану респирацију.</a:t>
            </a:r>
          </a:p>
          <a:p>
            <a:pPr lvl="1">
              <a:buClr>
                <a:schemeClr val="tx1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chemeClr val="tx1"/>
              </a:buCl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Код зависника од опиоида, због опасности од развоја апстиненцијалног синдрома, почиње се са 0,05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 налоксона, па се доза постепено повећава, до максималне – 10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mg.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 Ако ни максимална доза није делотворна, онда респираторна депресија није последица тровања опиоидима.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ЛЕЧЕЊЕ ТРОВАЊА ОПИОИДИМА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5029200"/>
          </a:xfrm>
        </p:spPr>
        <p:txBody>
          <a:bodyPr>
            <a:normAutofit fontScale="85000" lnSpcReduction="20000"/>
          </a:bodyPr>
          <a:lstStyle/>
          <a:p>
            <a:pPr lvl="1">
              <a:buClr>
                <a:schemeClr val="tx1"/>
              </a:buClr>
              <a:buNone/>
            </a:pPr>
            <a:r>
              <a:rPr lang="sr-Cyrl-CS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Налоксон 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може изазвати апстиненцијални синдром, може демаскирати оштећење плућа изазвано опијатима и, ретко, изазвати делиријум.</a:t>
            </a:r>
          </a:p>
          <a:p>
            <a:pPr lvl="1">
              <a:buClr>
                <a:schemeClr val="tx1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chemeClr val="tx1"/>
              </a:buCl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Апстиненцијални синдром одликују зевање, лакримација, бистра назална секреција, знојава, хладна и најежена кожа („хладна ћурка″), грозница, мидријаза, повраћање, пролив, болови у мишићима, убрзање пулса, пораст притиска, несаница, дисфорија, анксиозност. </a:t>
            </a:r>
          </a:p>
          <a:p>
            <a:pPr lvl="1">
              <a:buClr>
                <a:schemeClr val="tx1"/>
              </a:buClr>
              <a:buNone/>
            </a:pPr>
            <a:endParaRPr lang="sr-Cyrl-CS" sz="14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chemeClr val="tx1"/>
              </a:buCl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Акутно оштећење плућа долази до изражаја тек по примени налоксона и по успостављању нормалног дисања. Током наредних неколико минута до сати развијају се хипоксија, пенушав, ружичасти спутум и кркори над плућима.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z="3600" b="1" smtClean="0">
                <a:latin typeface="Arial" pitchFamily="34" charset="0"/>
                <a:cs typeface="Arial" pitchFamily="34" charset="0"/>
              </a:rPr>
              <a:t>ПОДЕЛА</a:t>
            </a:r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ОПИОИДА</a:t>
            </a:r>
            <a:endParaRPr lang="en-US" sz="3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3556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sr-Cyrl-CS" sz="28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полусинтетски</a:t>
            </a:r>
            <a:r>
              <a:rPr lang="sr-Cyrl-CS" sz="2800" smtClean="0">
                <a:latin typeface="Arial" pitchFamily="34" charset="0"/>
                <a:cs typeface="Arial" pitchFamily="34" charset="0"/>
              </a:rPr>
              <a:t> – добијају се хемијском модификацијом опијата и слични су им по хемијској структури </a:t>
            </a:r>
          </a:p>
          <a:p>
            <a:pPr marL="514350" indent="-514350">
              <a:buNone/>
            </a:pPr>
            <a:r>
              <a:rPr lang="sr-Cyrl-CS" sz="2800" smtClean="0">
                <a:latin typeface="Arial" pitchFamily="34" charset="0"/>
                <a:cs typeface="Arial" pitchFamily="34" charset="0"/>
              </a:rPr>
              <a:t>		</a:t>
            </a:r>
            <a:r>
              <a:rPr lang="sr-Cyrl-CS" sz="2600" smtClean="0">
                <a:latin typeface="Arial" pitchFamily="34" charset="0"/>
                <a:cs typeface="Arial" pitchFamily="34" charset="0"/>
              </a:rPr>
              <a:t>хероин (диацетил-морфин)</a:t>
            </a:r>
            <a:r>
              <a:rPr lang="sr-Cyrl-CS" sz="2600" b="1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marL="514350" indent="-514350">
              <a:buNone/>
            </a:pPr>
            <a:r>
              <a:rPr lang="sr-Cyrl-CS" sz="2600" b="1" smtClean="0">
                <a:latin typeface="Arial" pitchFamily="34" charset="0"/>
                <a:cs typeface="Arial" pitchFamily="34" charset="0"/>
              </a:rPr>
              <a:t>		</a:t>
            </a:r>
            <a:r>
              <a:rPr lang="sr-Cyrl-CS" sz="2600" smtClean="0">
                <a:latin typeface="Arial" pitchFamily="34" charset="0"/>
                <a:cs typeface="Arial" pitchFamily="34" charset="0"/>
              </a:rPr>
              <a:t>оксиморфон,</a:t>
            </a:r>
            <a:r>
              <a:rPr lang="sr-Cyrl-CS" sz="2600" b="1" smtClean="0">
                <a:latin typeface="Arial" pitchFamily="34" charset="0"/>
                <a:cs typeface="Arial" pitchFamily="34" charset="0"/>
              </a:rPr>
              <a:t> </a:t>
            </a:r>
            <a:endParaRPr lang="en-US" sz="2600" b="1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None/>
            </a:pPr>
            <a:r>
              <a:rPr lang="en-US" sz="2600" b="1" smtClean="0">
                <a:latin typeface="Arial" pitchFamily="34" charset="0"/>
                <a:cs typeface="Arial" pitchFamily="34" charset="0"/>
              </a:rPr>
              <a:t>	</a:t>
            </a:r>
            <a:r>
              <a:rPr lang="sr-Cyrl-CS" sz="2600" b="1" smtClean="0">
                <a:latin typeface="Arial" pitchFamily="34" charset="0"/>
                <a:cs typeface="Arial" pitchFamily="34" charset="0"/>
              </a:rPr>
              <a:t>	</a:t>
            </a:r>
            <a:r>
              <a:rPr lang="sr-Cyrl-CS" sz="2600" smtClean="0">
                <a:latin typeface="Arial" pitchFamily="34" charset="0"/>
                <a:cs typeface="Arial" pitchFamily="34" charset="0"/>
              </a:rPr>
              <a:t>оксикодон, </a:t>
            </a:r>
          </a:p>
          <a:p>
            <a:pPr marL="457200" indent="-457200">
              <a:buNone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		хидрокодон,</a:t>
            </a:r>
          </a:p>
          <a:p>
            <a:pPr marL="457200" indent="-457200">
              <a:buNone/>
            </a:pPr>
            <a:r>
              <a:rPr lang="sr-Cyrl-CS" sz="2600" smtClean="0">
                <a:latin typeface="Arial" pitchFamily="34" charset="0"/>
                <a:cs typeface="Arial" pitchFamily="34" charset="0"/>
              </a:rPr>
              <a:t>		дихидрокодеин</a:t>
            </a:r>
          </a:p>
          <a:p>
            <a:pPr marL="457200" indent="-457200">
              <a:buNone/>
            </a:pPr>
            <a:endParaRPr lang="sr-Cyrl-CS" sz="180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None/>
            </a:pPr>
            <a:r>
              <a:rPr lang="sr-Cyrl-CS" sz="28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sr-Cyrl-CS" sz="28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синтетски </a:t>
            </a:r>
            <a:r>
              <a:rPr lang="sr-Cyrl-CS" sz="2800" smtClean="0">
                <a:latin typeface="Arial" pitchFamily="34" charset="0"/>
                <a:cs typeface="Arial" pitchFamily="34" charset="0"/>
              </a:rPr>
              <a:t>– не добијају се од опијата и по хемијској структури се од њих могу знатно разликовати</a:t>
            </a:r>
            <a:endParaRPr lang="en-US" sz="28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ЛЕЧЕЊЕ ТРОВАЊА ОПИОИДИМА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5334000"/>
          </a:xfrm>
        </p:spPr>
        <p:txBody>
          <a:bodyPr>
            <a:normAutofit fontScale="77500" lnSpcReduction="20000"/>
          </a:bodyPr>
          <a:lstStyle/>
          <a:p>
            <a:pPr lvl="1">
              <a:buClr>
                <a:schemeClr val="tx1"/>
              </a:buCl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За разлику од налоксона, налтрексон и налмефен су дугоделујући антагонисти опиоида.</a:t>
            </a:r>
          </a:p>
          <a:p>
            <a:pPr lvl="1">
              <a:buClr>
                <a:schemeClr val="tx1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chemeClr val="tx1"/>
              </a:buClr>
              <a:buNone/>
            </a:pPr>
            <a:r>
              <a:rPr lang="sr-Cyrl-CS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Налтрексон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 се примењује орално, јер је његов главни метаболит који настаје у јетри, 6-</a:t>
            </a:r>
            <a:r>
              <a:rPr lang="el-GR" smtClean="0">
                <a:latin typeface="Arial" pitchFamily="34" charset="0"/>
                <a:cs typeface="Arial" pitchFamily="34" charset="0"/>
              </a:rPr>
              <a:t>β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-налтрексол, активан; зато дејство налтрексона траје 1-3 дана (у зависности од дозе: 50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 делује 1 дан). Користи се за одржавање апстиненције код зависника од хероина. Има бројна нежељена дејства: хепатотоксичност, хипертензија, поремећај вида, главобоља, повећање апетита...</a:t>
            </a:r>
          </a:p>
          <a:p>
            <a:pPr lvl="1">
              <a:buClr>
                <a:schemeClr val="tx1"/>
              </a:buClr>
              <a:buNone/>
            </a:pPr>
            <a:endParaRPr lang="sr-Cyrl-CS" sz="150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chemeClr val="tx1"/>
              </a:buClr>
              <a:buNone/>
            </a:pPr>
            <a:r>
              <a:rPr lang="sr-Cyrl-CS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Налмефен 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се примењује само парентерално и има дуго време полуелиминације (~11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h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), јер се споро метаболише у јетри. Дејство му траје краће од налтрексона. Код тровања опиоидима почиње се са 0,1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mg, 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уз постепено повећање дозе до 1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mg.</a:t>
            </a:r>
            <a:r>
              <a:rPr lang="en-US" smtClean="0">
                <a:latin typeface="Arial" pitchFamily="34" charset="0"/>
                <a:cs typeface="Arial" pitchFamily="34" charset="0"/>
              </a:rPr>
              <a:t> A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ко и.в. примена није могућа, може се применити супкутано или интрамускуларно (1</a:t>
            </a:r>
            <a:r>
              <a:rPr lang="sr-Latn-CS" smtClean="0">
                <a:latin typeface="Arial" pitchFamily="34" charset="0"/>
                <a:cs typeface="Arial" pitchFamily="34" charset="0"/>
              </a:rPr>
              <a:t>mg - 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делује после 5-15 мин). Користи се и за отклањање респираторне депресије у постоперативном периоду. </a:t>
            </a:r>
          </a:p>
          <a:p>
            <a:pPr lvl="1">
              <a:buClr>
                <a:schemeClr val="tx1"/>
              </a:buClr>
              <a:buNone/>
            </a:pPr>
            <a:endParaRPr lang="sr-Cyrl-CS" sz="1400" smtClean="0">
              <a:latin typeface="Comic Sans MS" pitchFamily="66" charset="0"/>
            </a:endParaRPr>
          </a:p>
          <a:p>
            <a:pPr lvl="1">
              <a:buClr>
                <a:schemeClr val="tx1"/>
              </a:buClr>
              <a:buNone/>
            </a:pPr>
            <a:endParaRPr lang="sr-Cyrl-CS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ОПИОИДНИ РЕЦЕПТОРИ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Опиоидни рецептори припадају суперфамилији рецептора везаних за Г-протеине и обухватају:</a:t>
            </a:r>
          </a:p>
          <a:p>
            <a:pPr lvl="2">
              <a:buClr>
                <a:schemeClr val="tx1"/>
              </a:buClr>
            </a:pPr>
            <a:r>
              <a:rPr lang="sr-Cyrl-CS" sz="32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μ</a:t>
            </a:r>
            <a:r>
              <a:rPr lang="sr-Cyrl-CS" sz="3200" smtClean="0">
                <a:latin typeface="Arial" pitchFamily="34" charset="0"/>
                <a:cs typeface="Arial" pitchFamily="34" charset="0"/>
              </a:rPr>
              <a:t>-рецепторе: μ</a:t>
            </a:r>
            <a:r>
              <a:rPr lang="sr-Cyrl-CS" sz="3200" baseline="-25000" smtClean="0">
                <a:latin typeface="Arial" pitchFamily="34" charset="0"/>
                <a:cs typeface="Arial" pitchFamily="34" charset="0"/>
              </a:rPr>
              <a:t>1</a:t>
            </a:r>
            <a:r>
              <a:rPr lang="sr-Cyrl-CS" sz="3200" smtClean="0">
                <a:latin typeface="Arial" pitchFamily="34" charset="0"/>
                <a:cs typeface="Arial" pitchFamily="34" charset="0"/>
              </a:rPr>
              <a:t> и μ</a:t>
            </a:r>
            <a:r>
              <a:rPr lang="sr-Cyrl-CS" sz="3200" baseline="-25000" smtClean="0">
                <a:latin typeface="Arial" pitchFamily="34" charset="0"/>
                <a:cs typeface="Arial" pitchFamily="34" charset="0"/>
              </a:rPr>
              <a:t>2</a:t>
            </a:r>
            <a:r>
              <a:rPr lang="sr-Cyrl-CS" sz="3200" smtClean="0">
                <a:latin typeface="Arial" pitchFamily="34" charset="0"/>
                <a:cs typeface="Arial" pitchFamily="34" charset="0"/>
              </a:rPr>
              <a:t> подврсту</a:t>
            </a:r>
          </a:p>
          <a:p>
            <a:pPr lvl="2">
              <a:buClr>
                <a:schemeClr val="tx1"/>
              </a:buClr>
            </a:pPr>
            <a:r>
              <a:rPr lang="sr-Cyrl-CS" sz="32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κ</a:t>
            </a:r>
            <a:r>
              <a:rPr lang="sr-Cyrl-CS" sz="3200" smtClean="0">
                <a:latin typeface="Arial" pitchFamily="34" charset="0"/>
                <a:cs typeface="Arial" pitchFamily="34" charset="0"/>
              </a:rPr>
              <a:t>-рецепторе: κ</a:t>
            </a:r>
            <a:r>
              <a:rPr lang="sr-Cyrl-CS" sz="3200" baseline="-25000" smtClean="0">
                <a:latin typeface="Arial" pitchFamily="34" charset="0"/>
                <a:cs typeface="Arial" pitchFamily="34" charset="0"/>
              </a:rPr>
              <a:t>1</a:t>
            </a:r>
            <a:r>
              <a:rPr lang="sr-Cyrl-CS" sz="3200" smtClean="0">
                <a:latin typeface="Arial" pitchFamily="34" charset="0"/>
                <a:cs typeface="Arial" pitchFamily="34" charset="0"/>
              </a:rPr>
              <a:t>, κ</a:t>
            </a:r>
            <a:r>
              <a:rPr lang="sr-Cyrl-CS" sz="3200" baseline="-25000" smtClean="0">
                <a:latin typeface="Arial" pitchFamily="34" charset="0"/>
                <a:cs typeface="Arial" pitchFamily="34" charset="0"/>
              </a:rPr>
              <a:t>2</a:t>
            </a:r>
            <a:r>
              <a:rPr lang="sr-Cyrl-CS" sz="3200" smtClean="0">
                <a:latin typeface="Arial" pitchFamily="34" charset="0"/>
                <a:cs typeface="Arial" pitchFamily="34" charset="0"/>
              </a:rPr>
              <a:t> и κ</a:t>
            </a:r>
            <a:r>
              <a:rPr lang="sr-Cyrl-CS" sz="3200" baseline="-25000" smtClean="0">
                <a:latin typeface="Arial" pitchFamily="34" charset="0"/>
                <a:cs typeface="Arial" pitchFamily="34" charset="0"/>
              </a:rPr>
              <a:t>3</a:t>
            </a:r>
            <a:r>
              <a:rPr lang="sr-Cyrl-CS" sz="3200" smtClean="0">
                <a:latin typeface="Arial" pitchFamily="34" charset="0"/>
                <a:cs typeface="Arial" pitchFamily="34" charset="0"/>
              </a:rPr>
              <a:t> подврсту</a:t>
            </a:r>
          </a:p>
          <a:p>
            <a:pPr lvl="2">
              <a:buClr>
                <a:schemeClr val="tx1"/>
              </a:buClr>
            </a:pPr>
            <a:r>
              <a:rPr lang="sr-Cyrl-CS" sz="32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sr-Cyrl-CS" sz="3200" smtClean="0">
                <a:latin typeface="Arial" pitchFamily="34" charset="0"/>
                <a:cs typeface="Arial" pitchFamily="34" charset="0"/>
              </a:rPr>
              <a:t>-рецепторе</a:t>
            </a:r>
          </a:p>
          <a:p>
            <a:pPr lvl="2">
              <a:buClr>
                <a:schemeClr val="tx1"/>
              </a:buClr>
            </a:pPr>
            <a:r>
              <a:rPr lang="sr-Cyrl-CS" sz="32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ноцицептивне </a:t>
            </a:r>
            <a:r>
              <a:rPr lang="sr-Cyrl-CS" sz="3200" smtClean="0">
                <a:latin typeface="Arial" pitchFamily="34" charset="0"/>
                <a:cs typeface="Arial" pitchFamily="34" charset="0"/>
              </a:rPr>
              <a:t>рецепторе</a:t>
            </a:r>
            <a:endParaRPr lang="en-US" sz="32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4800" b="1" smtClean="0">
                <a:latin typeface="Arial" pitchFamily="34" charset="0"/>
                <a:cs typeface="Arial" pitchFamily="34" charset="0"/>
              </a:rPr>
              <a:t>μ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-</a:t>
            </a:r>
            <a:r>
              <a:rPr lang="sr-Cyrl-CS" sz="4000" b="1" smtClean="0">
                <a:latin typeface="Arial" pitchFamily="34" charset="0"/>
                <a:cs typeface="Arial" pitchFamily="34" charset="0"/>
              </a:rPr>
              <a:t>рецептори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Најзаступљенији су у ЦНС-у, у мањој мери у кичменој мождини и на периферији;</a:t>
            </a:r>
          </a:p>
          <a:p>
            <a:pPr>
              <a:buClr>
                <a:schemeClr val="tx1"/>
              </a:buClr>
            </a:pPr>
            <a:r>
              <a:rPr lang="sr-Cyrl-CS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μ</a:t>
            </a:r>
            <a:r>
              <a:rPr lang="sr-Cyrl-CS" baseline="-250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 подврста омогућује аналгезију, седацију и еуфорију </a:t>
            </a:r>
          </a:p>
          <a:p>
            <a:pPr>
              <a:buClr>
                <a:schemeClr val="tx1"/>
              </a:buClr>
            </a:pPr>
            <a:r>
              <a:rPr lang="sr-Cyrl-CS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μ</a:t>
            </a:r>
            <a:r>
              <a:rPr lang="sr-Cyrl-CS" baseline="-250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 подврста је одговорна за респираторну депресију, опстипацију и брадикардију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4800" b="1" smtClean="0">
                <a:latin typeface="Arial" pitchFamily="34" charset="0"/>
                <a:cs typeface="Arial" pitchFamily="34" charset="0"/>
              </a:rPr>
              <a:t>κ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-</a:t>
            </a:r>
            <a:r>
              <a:rPr lang="sr-Cyrl-CS" sz="4000" b="1" smtClean="0">
                <a:latin typeface="Arial" pitchFamily="34" charset="0"/>
                <a:cs typeface="Arial" pitchFamily="34" charset="0"/>
              </a:rPr>
              <a:t>рецептори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763000" cy="4525963"/>
          </a:xfrm>
        </p:spPr>
        <p:txBody>
          <a:bodyPr>
            <a:normAutofit/>
          </a:bodyPr>
          <a:lstStyle/>
          <a:p>
            <a:r>
              <a:rPr lang="sr-Cyrl-CS" smtClean="0">
                <a:latin typeface="Arial" pitchFamily="34" charset="0"/>
                <a:cs typeface="Arial" pitchFamily="34" charset="0"/>
              </a:rPr>
              <a:t>Најзаступљенији су у кичменој мождини.</a:t>
            </a:r>
          </a:p>
          <a:p>
            <a:pPr>
              <a:buNone/>
            </a:pPr>
            <a:endParaRPr lang="sr-Cyrl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Одговорни су за спиналну аналгезију, миозу, повећано ослобађање АДХ, дисфорију.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4800" b="1" smtClean="0">
                <a:latin typeface="Arial" pitchFamily="34" charset="0"/>
                <a:cs typeface="Arial" pitchFamily="34" charset="0"/>
              </a:rPr>
              <a:t>δ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-</a:t>
            </a:r>
            <a:r>
              <a:rPr lang="sr-Cyrl-CS" sz="4000" b="1" smtClean="0">
                <a:latin typeface="Arial" pitchFamily="34" charset="0"/>
                <a:cs typeface="Arial" pitchFamily="34" charset="0"/>
              </a:rPr>
              <a:t>рецептори и ноцицептивни рецептори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763000" cy="4525963"/>
          </a:xfrm>
        </p:spPr>
        <p:txBody>
          <a:bodyPr>
            <a:normAutofit/>
          </a:bodyPr>
          <a:lstStyle/>
          <a:p>
            <a:r>
              <a:rPr lang="el-GR" smtClean="0">
                <a:latin typeface="Arial" pitchFamily="34" charset="0"/>
                <a:cs typeface="Arial" pitchFamily="34" charset="0"/>
              </a:rPr>
              <a:t>δ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-рецептора највише има у периферним органима. Обезбеђују аналгезију.</a:t>
            </a:r>
          </a:p>
          <a:p>
            <a:pPr>
              <a:buNone/>
            </a:pPr>
            <a:endParaRPr lang="sr-Cyrl-CS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Ноцицептивни рецептори су одговорни за аналгезију и анксиолитичко дејство.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Comic Sans MS" pitchFamily="66" charset="0"/>
              </a:rPr>
              <a:t> </a:t>
            </a:r>
            <a:r>
              <a:rPr lang="sr-Cyrl-CS" sz="3600" b="1" smtClean="0">
                <a:latin typeface="Arial" pitchFamily="34" charset="0"/>
                <a:cs typeface="Arial" pitchFamily="34" charset="0"/>
              </a:rPr>
              <a:t>КЛИНИЧКИ ЗНАЧАЈНА ДЕЈСТВА ОПИОИДА</a:t>
            </a:r>
            <a:endParaRPr lang="en-US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>
                <a:latin typeface="Comic Sans MS" pitchFamily="66" charset="0"/>
              </a:rPr>
              <a:t>1. </a:t>
            </a:r>
            <a:r>
              <a:rPr lang="sr-Cyrl-CS" smtClean="0">
                <a:latin typeface="Arial" pitchFamily="34" charset="0"/>
                <a:cs typeface="Arial" pitchFamily="34" charset="0"/>
              </a:rPr>
              <a:t>Дејства на ЦНС: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аналгезија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седација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еуфорија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дисфорија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анксиолиза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антитусичко дејство</a:t>
            </a: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sr-Cyrl-CS" smtClean="0">
                <a:latin typeface="Arial" pitchFamily="34" charset="0"/>
                <a:cs typeface="Arial" pitchFamily="34" charset="0"/>
              </a:rPr>
              <a:t>повећање ИКП-а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1755</Words>
  <Application>Microsoft Office PowerPoint</Application>
  <PresentationFormat>On-screen Show (4:3)</PresentationFormat>
  <Paragraphs>395</Paragraphs>
  <Slides>40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Осма недеља наставе, В09 ТОКСИКОЛОГИЈА – КЛИНИЧКИ, ЕКОЛОШКИ И ЕКСПЕРИМЕНТАЛНИ АСПЕКТИ  проф. Слободан Јанковић</vt:lpstr>
      <vt:lpstr>Тровање опиоидима</vt:lpstr>
      <vt:lpstr>ПОДЕЛА</vt:lpstr>
      <vt:lpstr>ПОДЕЛА ОПИОИДА</vt:lpstr>
      <vt:lpstr> ОПИОИДНИ РЕЦЕПТОРИ</vt:lpstr>
      <vt:lpstr> μ-рецептори</vt:lpstr>
      <vt:lpstr> κ-рецептори</vt:lpstr>
      <vt:lpstr> δ-рецептори и ноцицептивни рецептори</vt:lpstr>
      <vt:lpstr> КЛИНИЧКИ ЗНАЧАЈНА ДЕЈСТВА ОПИОИДА</vt:lpstr>
      <vt:lpstr>Slide 10</vt:lpstr>
      <vt:lpstr> КЛИНИЧКИ ЗНАЧАЈНА ДЕЈСТВА ОПИОИДА</vt:lpstr>
      <vt:lpstr> КЛИНИЧКИ ЗНАЧАЈНА ДЕЈСТВА ОПИОИДА</vt:lpstr>
      <vt:lpstr> КЛИНИЧКИ ЗНАЧАЈНА ДЕЈСТВА ОПИОИДА</vt:lpstr>
      <vt:lpstr> КАРАКТЕРИСТИКЕ ОПИОИДА</vt:lpstr>
      <vt:lpstr> КАРАКТЕРИСТИКЕ ОПИОИДА</vt:lpstr>
      <vt:lpstr> КАРАКТЕРИСТИКЕ ОПИОИДА</vt:lpstr>
      <vt:lpstr> КАРАКТЕРИСТИКЕ ОПИОИДА</vt:lpstr>
      <vt:lpstr> СНАЖНИ АГОНИСТИ: МОРФИН</vt:lpstr>
      <vt:lpstr> СНАЖНИ АГОНИСТИ: ХЕРОИН (диацетилморфин, диаморф)</vt:lpstr>
      <vt:lpstr> СНАЖНИ АГОНИСТИ: МЕТАДОН</vt:lpstr>
      <vt:lpstr> СНАЖНИ АГОНИСТИ: МЕПЕРИДИН (петантин, петидин)</vt:lpstr>
      <vt:lpstr> СНАЖНИ АГОНИСТИ: ФЕНТАНИЛ</vt:lpstr>
      <vt:lpstr> УМЕРЕНИ ДО БЛАГИ АГОНИСТИ: КОДЕИН</vt:lpstr>
      <vt:lpstr> УМЕРЕНИ ДО БЛАГИ АГОНИСТИ: ОКСИКОДОН</vt:lpstr>
      <vt:lpstr> УМЕРЕНИ ДО БЛАГИ АГОНИСТИ: ХИДРОКОДОН</vt:lpstr>
      <vt:lpstr> УМЕРЕНИ ДО БЛАГИ АГОНИСТИ: ПРОПОКСИФЕН</vt:lpstr>
      <vt:lpstr> ПАРЦИЈАЛНИ АГОНИСТИ (АГОНИСТИ/АНТАГОНИСТИ)</vt:lpstr>
      <vt:lpstr> ПАРЦИЈАЛНИ АГОНИСТИ: БУПРЕНОРФИН</vt:lpstr>
      <vt:lpstr> ПАРЦИЈАЛНИ АГОНИСТИ: ПЕНТАЗОЦИН </vt:lpstr>
      <vt:lpstr> ПАРЦИЈАЛНИ АГОНИСТИ: БУТОРФАНОЛ</vt:lpstr>
      <vt:lpstr> АНТИТУСИЦИ: ДЕКСТРОМЕТОРФАН</vt:lpstr>
      <vt:lpstr> АНТАГОНИСТИ ОПИОИДА</vt:lpstr>
      <vt:lpstr> ТРОВАЊЕ ОПИОИДИМА</vt:lpstr>
      <vt:lpstr> СИМПТОМИ И ЗНАЦИ ТРОВАЊА ОПИОИДИМА</vt:lpstr>
      <vt:lpstr> УЗРОК СМРТИ КОД ТРОВАЊА ОПИОИДИМА</vt:lpstr>
      <vt:lpstr> УЗРОК СМРТИ КОД ТРОВАЊА ОПИОИДИМА</vt:lpstr>
      <vt:lpstr> ЛЕЧЕЊЕ ТРОВАЊА ОПИОИДИМА</vt:lpstr>
      <vt:lpstr> ЛЕЧЕЊЕ ТРОВАЊА ОПИОИДИМА</vt:lpstr>
      <vt:lpstr> ЛЕЧЕЊЕ ТРОВАЊА ОПИОИДИМА</vt:lpstr>
      <vt:lpstr> ЛЕЧЕЊЕ ТРОВАЊА ОПИОИДИМА</vt:lpstr>
    </vt:vector>
  </TitlesOfParts>
  <Company>Medicinski fakultet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ТРОВАЊЕ ОПИОИДИМА</dc:title>
  <dc:creator>Snezana</dc:creator>
  <cp:lastModifiedBy>Slobodan Jankovic</cp:lastModifiedBy>
  <cp:revision>102</cp:revision>
  <dcterms:created xsi:type="dcterms:W3CDTF">2011-12-21T14:39:01Z</dcterms:created>
  <dcterms:modified xsi:type="dcterms:W3CDTF">2013-01-26T21:40:24Z</dcterms:modified>
</cp:coreProperties>
</file>